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6"/>
  </p:notesMasterIdLst>
  <p:sldIdLst>
    <p:sldId id="256" r:id="rId4"/>
    <p:sldId id="336" r:id="rId5"/>
    <p:sldId id="299" r:id="rId7"/>
    <p:sldId id="300" r:id="rId8"/>
    <p:sldId id="301" r:id="rId9"/>
    <p:sldId id="337" r:id="rId10"/>
    <p:sldId id="302" r:id="rId11"/>
    <p:sldId id="380" r:id="rId12"/>
    <p:sldId id="303" r:id="rId13"/>
    <p:sldId id="381" r:id="rId14"/>
    <p:sldId id="382" r:id="rId15"/>
    <p:sldId id="304" r:id="rId16"/>
    <p:sldId id="305" r:id="rId17"/>
    <p:sldId id="383" r:id="rId18"/>
    <p:sldId id="338" r:id="rId19"/>
    <p:sldId id="306" r:id="rId20"/>
    <p:sldId id="384" r:id="rId21"/>
    <p:sldId id="385" r:id="rId22"/>
    <p:sldId id="307" r:id="rId23"/>
    <p:sldId id="386" r:id="rId24"/>
    <p:sldId id="387" r:id="rId25"/>
    <p:sldId id="388" r:id="rId26"/>
    <p:sldId id="389" r:id="rId27"/>
    <p:sldId id="308" r:id="rId28"/>
    <p:sldId id="339" r:id="rId29"/>
    <p:sldId id="309" r:id="rId30"/>
    <p:sldId id="310" r:id="rId31"/>
    <p:sldId id="311" r:id="rId32"/>
    <p:sldId id="340" r:id="rId33"/>
    <p:sldId id="312" r:id="rId34"/>
    <p:sldId id="313" r:id="rId35"/>
    <p:sldId id="314" r:id="rId36"/>
    <p:sldId id="315" r:id="rId37"/>
    <p:sldId id="316" r:id="rId38"/>
    <p:sldId id="317" r:id="rId39"/>
    <p:sldId id="318" r:id="rId40"/>
    <p:sldId id="319" r:id="rId41"/>
    <p:sldId id="320" r:id="rId42"/>
    <p:sldId id="321" r:id="rId43"/>
    <p:sldId id="341" r:id="rId44"/>
    <p:sldId id="322" r:id="rId45"/>
    <p:sldId id="323" r:id="rId46"/>
    <p:sldId id="324" r:id="rId47"/>
    <p:sldId id="325" r:id="rId48"/>
    <p:sldId id="326" r:id="rId49"/>
    <p:sldId id="327" r:id="rId50"/>
    <p:sldId id="328" r:id="rId51"/>
    <p:sldId id="329" r:id="rId52"/>
    <p:sldId id="330" r:id="rId53"/>
    <p:sldId id="342" r:id="rId54"/>
    <p:sldId id="331" r:id="rId55"/>
    <p:sldId id="332" r:id="rId56"/>
    <p:sldId id="333" r:id="rId57"/>
    <p:sldId id="334" r:id="rId58"/>
    <p:sldId id="289" r:id="rId59"/>
  </p:sldIdLst>
  <p:sldSz cx="9144000" cy="6858000" type="screen4x3"/>
  <p:notesSz cx="6858000" cy="9144000"/>
  <p:custDataLst>
    <p:tags r:id="rId6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gs" Target="tags/tag6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该团队采用的模型不仅依赖于传统的财务数据，还将新闻、社交媒体等非结构化数据融入到投资决策中，以提高预测的准确性。</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1.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5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55.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56.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57.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58.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数据分析与决策支持例子</a:t>
            </a:r>
            <a:r>
              <a:rPr lang="en-US" altLang="zh-CN"/>
              <a:t>-</a:t>
            </a:r>
            <a:r>
              <a:rPr lang="zh-CN" altLang="en-US"/>
              <a:t>上海市交通拥堵分析与预测系统</a:t>
            </a:r>
            <a:endParaRPr lang="zh-CN" altLang="en-US"/>
          </a:p>
          <a:p>
            <a:pPr lvl="2" algn="l">
              <a:lnSpc>
                <a:spcPct val="150000"/>
              </a:lnSpc>
              <a:buSzTx/>
            </a:pPr>
            <a:r>
              <a:rPr lang="zh-CN" altLang="en-US"/>
              <a:t>上海市交通委员会引入了一个基于大模型的交通拥堵分析与预测系统。这个系统结合了大数据分析技术和机器学习算法，能够处理和分析海量的交通数据。</a:t>
            </a:r>
            <a:endParaRPr lang="zh-CN" altLang="en-US"/>
          </a:p>
          <a:p>
            <a:pPr marL="1314450" lvl="3" indent="-171450" algn="l">
              <a:lnSpc>
                <a:spcPct val="150000"/>
              </a:lnSpc>
              <a:buSzTx/>
              <a:buFont typeface="ZapfDingbatsITC" charset="0"/>
              <a:buChar char="❁"/>
            </a:pPr>
            <a:r>
              <a:rPr lang="zh-CN" altLang="en-US"/>
              <a:t>数据收集：系统收集了来自交通摄像头、</a:t>
            </a:r>
            <a:r>
              <a:rPr lang="en-US" altLang="zh-CN"/>
              <a:t>GPS</a:t>
            </a:r>
            <a:r>
              <a:rPr lang="zh-CN" altLang="en-US"/>
              <a:t>设备、移动应用、社交媒体等多种来源的实时交通数据。</a:t>
            </a:r>
            <a:endParaRPr lang="zh-CN" altLang="en-US"/>
          </a:p>
          <a:p>
            <a:pPr marL="1314450" lvl="3" indent="-171450" algn="l">
              <a:lnSpc>
                <a:spcPct val="150000"/>
              </a:lnSpc>
              <a:buSzTx/>
              <a:buFont typeface="ZapfDingbatsITC" charset="0"/>
              <a:buChar char="❁"/>
            </a:pPr>
            <a:r>
              <a:rPr lang="zh-CN" altLang="en-US"/>
              <a:t>模型训练：利用历史交通数据，训练机器学习模型，使其能够识别交通流量模式和拥堵趋势。</a:t>
            </a:r>
            <a:endParaRPr lang="zh-CN" altLang="en-US"/>
          </a:p>
          <a:p>
            <a:pPr marL="1314450" lvl="3" indent="-171450" algn="l">
              <a:lnSpc>
                <a:spcPct val="150000"/>
              </a:lnSpc>
              <a:buSzTx/>
              <a:buFont typeface="ZapfDingbatsITC" charset="0"/>
              <a:buChar char="❁"/>
            </a:pPr>
            <a:r>
              <a:rPr lang="zh-CN" altLang="en-US"/>
              <a:t>实时分析：系统实时分析交通数据，使用大模型预测特定时间段和地区的交通拥堵情况，并提供决策支持。</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公共安全与治安管理例子</a:t>
            </a:r>
            <a:r>
              <a:rPr lang="en-US" altLang="zh-CN"/>
              <a:t>-</a:t>
            </a:r>
            <a:r>
              <a:rPr lang="zh-CN" altLang="en-US"/>
              <a:t>深圳市公共安全智能监控系统</a:t>
            </a:r>
            <a:endParaRPr lang="zh-CN" altLang="en-US"/>
          </a:p>
          <a:p>
            <a:pPr lvl="2" algn="l">
              <a:lnSpc>
                <a:spcPct val="150000"/>
              </a:lnSpc>
              <a:buSzTx/>
            </a:pPr>
            <a:r>
              <a:rPr lang="zh-CN" altLang="en-US"/>
              <a:t>该系统利用大模型和人工智能技术，整合了视频监控、社交媒体分析、物联网设备等多种数据源，以实现对城市安全的全面监控和分析。</a:t>
            </a:r>
            <a:endParaRPr lang="zh-CN" altLang="en-US"/>
          </a:p>
          <a:p>
            <a:pPr marL="1314450" lvl="3" indent="-171450" algn="l">
              <a:lnSpc>
                <a:spcPct val="150000"/>
              </a:lnSpc>
              <a:buSzTx/>
              <a:buFont typeface="ZapfDingbatsITC" charset="0"/>
              <a:buChar char="❁"/>
            </a:pPr>
            <a:r>
              <a:rPr lang="zh-CN" altLang="en-US"/>
              <a:t>数据整合：系统整合了全市的视频监控数据、交通流量数据、社交媒体信息、气象数据等，形成了一个庞大的数据池。</a:t>
            </a:r>
            <a:endParaRPr lang="zh-CN" altLang="en-US"/>
          </a:p>
          <a:p>
            <a:pPr marL="1314450" lvl="3" indent="-171450" algn="l">
              <a:lnSpc>
                <a:spcPct val="150000"/>
              </a:lnSpc>
              <a:buSzTx/>
              <a:buFont typeface="ZapfDingbatsITC" charset="0"/>
              <a:buChar char="❁"/>
            </a:pPr>
            <a:r>
              <a:rPr lang="zh-CN" altLang="en-US"/>
              <a:t>模型训练：通过机器学习算法，训练大模型识别异常行为模式，如可疑人员聚集、交通异常等。</a:t>
            </a:r>
            <a:endParaRPr lang="zh-CN" altLang="en-US"/>
          </a:p>
          <a:p>
            <a:pPr marL="1314450" lvl="3" indent="-171450" algn="l">
              <a:lnSpc>
                <a:spcPct val="150000"/>
              </a:lnSpc>
              <a:buSzTx/>
              <a:buFont typeface="ZapfDingbatsITC" charset="0"/>
              <a:buChar char="❁"/>
            </a:pPr>
            <a:r>
              <a:rPr lang="zh-CN" altLang="en-US"/>
              <a:t>实时监控与分析：系统实时分析监控数据，使用大模型预测潜在的安全风险和犯罪活动。</a:t>
            </a:r>
            <a:endParaRPr lang="zh-CN" altLang="en-US"/>
          </a:p>
          <a:p>
            <a:pPr marL="1314450" lvl="3" indent="-171450" algn="l">
              <a:lnSpc>
                <a:spcPct val="150000"/>
              </a:lnSpc>
              <a:buSzTx/>
              <a:buFont typeface="ZapfDingbatsITC" charset="0"/>
              <a:buChar char="❁"/>
            </a:pPr>
            <a:r>
              <a:rPr lang="zh-CN" altLang="en-US"/>
              <a:t>预警与响应：当系统识别出潜在风险时，会自动向警方发出预警，并提供相应的应对建议。</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政策透明化例子</a:t>
            </a:r>
            <a:r>
              <a:rPr lang="en-US" altLang="zh-CN"/>
              <a:t>-</a:t>
            </a:r>
            <a:r>
              <a:rPr lang="zh-CN" altLang="en-US"/>
              <a:t>新加坡政府的</a:t>
            </a:r>
            <a:r>
              <a:rPr lang="en-US" altLang="zh-CN"/>
              <a:t>"</a:t>
            </a:r>
            <a:r>
              <a:rPr lang="zh-CN" altLang="en-US"/>
              <a:t>智慧城市</a:t>
            </a:r>
            <a:r>
              <a:rPr lang="en-US" altLang="zh-CN"/>
              <a:t>"</a:t>
            </a:r>
            <a:r>
              <a:rPr lang="zh-CN" altLang="en-US"/>
              <a:t>政策透明化</a:t>
            </a:r>
            <a:endParaRPr lang="zh-CN" altLang="en-US"/>
          </a:p>
          <a:p>
            <a:pPr lvl="2" algn="l">
              <a:lnSpc>
                <a:spcPct val="150000"/>
              </a:lnSpc>
              <a:buSzTx/>
            </a:pPr>
            <a:r>
              <a:rPr lang="zh-CN" altLang="en-US"/>
              <a:t>他们开发了一个名为</a:t>
            </a:r>
            <a:r>
              <a:rPr lang="en-US" altLang="zh-CN"/>
              <a:t>"SingPass"</a:t>
            </a:r>
            <a:r>
              <a:rPr lang="zh-CN" altLang="en-US"/>
              <a:t>的智能平台，并结合自然语言处理（</a:t>
            </a:r>
            <a:r>
              <a:rPr lang="en-US" altLang="zh-CN"/>
              <a:t>NLP</a:t>
            </a:r>
            <a:r>
              <a:rPr lang="zh-CN" altLang="en-US"/>
              <a:t>）和机器学习技术，来优化政府与市民的互动。</a:t>
            </a:r>
            <a:endParaRPr lang="zh-CN" altLang="en-US"/>
          </a:p>
          <a:p>
            <a:pPr marL="1314450" lvl="3" indent="-171450" algn="l">
              <a:lnSpc>
                <a:spcPct val="150000"/>
              </a:lnSpc>
              <a:buSzTx/>
              <a:buFont typeface="ZapfDingbatsITC" charset="0"/>
              <a:buChar char="❁"/>
            </a:pPr>
            <a:r>
              <a:rPr lang="zh-CN" altLang="en-US"/>
              <a:t>自动生成政策文档：利用大模型自动生成政策文档、公告和报告，通过智能平台实时发布给公众。</a:t>
            </a:r>
            <a:endParaRPr lang="en-US" altLang="zh-CN"/>
          </a:p>
          <a:p>
            <a:pPr marL="1314450" lvl="3" indent="-171450" algn="l">
              <a:lnSpc>
                <a:spcPct val="150000"/>
              </a:lnSpc>
              <a:buSzTx/>
              <a:buFont typeface="ZapfDingbatsITC" charset="0"/>
              <a:buChar char="❁"/>
            </a:pPr>
            <a:r>
              <a:rPr lang="zh-CN" altLang="en-US"/>
              <a:t>智能政策解读：大语言模型提供实时政策解读，市民可通过自然语言提问，系统自动生成简明的解读答案。</a:t>
            </a:r>
            <a:endParaRPr lang="en-US" altLang="zh-CN"/>
          </a:p>
          <a:p>
            <a:pPr marL="1314450" lvl="3" indent="-171450" algn="l">
              <a:lnSpc>
                <a:spcPct val="150000"/>
              </a:lnSpc>
              <a:buSzTx/>
              <a:buFont typeface="ZapfDingbatsITC" charset="0"/>
              <a:buChar char="❁"/>
            </a:pPr>
            <a:r>
              <a:rPr lang="zh-CN" altLang="en-US"/>
              <a:t>民众意见收集与分析：通过</a:t>
            </a:r>
            <a:r>
              <a:rPr lang="en-US" altLang="zh-CN"/>
              <a:t>AI</a:t>
            </a:r>
            <a:r>
              <a:rPr lang="zh-CN" altLang="en-US"/>
              <a:t>技术自动收集并分析民众的反馈，帮助政府更好地了解公众态度并改进政策。</a:t>
            </a:r>
            <a:endParaRPr lang="en-US" altLang="zh-CN"/>
          </a:p>
          <a:p>
            <a:pPr marL="1314450" lvl="3" indent="-171450" algn="l">
              <a:lnSpc>
                <a:spcPct val="150000"/>
              </a:lnSpc>
              <a:buSzTx/>
              <a:buFont typeface="ZapfDingbatsITC" charset="0"/>
              <a:buChar char="❁"/>
            </a:pPr>
            <a:r>
              <a:rPr lang="zh-CN" altLang="en-US"/>
              <a:t>智能问答系统：智能问答平台基于</a:t>
            </a:r>
            <a:r>
              <a:rPr lang="en-US" altLang="zh-CN"/>
              <a:t>NLP</a:t>
            </a:r>
            <a:r>
              <a:rPr lang="zh-CN" altLang="en-US"/>
              <a:t>技术，支持市民与政府之间的互动，快速解答政策相关问题。</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金融行业</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风险管理与信贷评估</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金融市场预测与投资决策</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智能客户服务与财务咨询</a:t>
            </a:r>
            <a:endParaRPr lang="zh-CN" altLang="en-US" sz="1200" b="1" dirty="0">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风险管理与信贷评估例子</a:t>
            </a:r>
            <a:r>
              <a:rPr lang="en-US" altLang="zh-CN"/>
              <a:t>-Ant Group“</a:t>
            </a:r>
            <a:r>
              <a:rPr lang="zh-CN" altLang="en-US"/>
              <a:t>芝麻信用</a:t>
            </a:r>
            <a:r>
              <a:rPr lang="en-US" altLang="zh-CN"/>
              <a:t>”</a:t>
            </a:r>
            <a:r>
              <a:rPr lang="zh-CN" altLang="en-US"/>
              <a:t>评分系统</a:t>
            </a:r>
            <a:endParaRPr lang="zh-CN" altLang="en-US"/>
          </a:p>
          <a:p>
            <a:pPr lvl="2" algn="l">
              <a:lnSpc>
                <a:spcPct val="150000"/>
              </a:lnSpc>
              <a:buSzTx/>
            </a:pPr>
            <a:r>
              <a:rPr lang="zh-CN" altLang="en-US"/>
              <a:t>其推出的</a:t>
            </a:r>
            <a:r>
              <a:rPr lang="en-US" altLang="zh-CN"/>
              <a:t>“</a:t>
            </a:r>
            <a:r>
              <a:rPr lang="zh-CN" altLang="en-US"/>
              <a:t>芝麻信用</a:t>
            </a:r>
            <a:r>
              <a:rPr lang="en-US" altLang="zh-CN"/>
              <a:t>”</a:t>
            </a:r>
            <a:r>
              <a:rPr lang="zh-CN" altLang="en-US"/>
              <a:t>评分系统是一个典型的应用大模型的信贷评估平台，基于大数据和人工智能，提供个人和小微企业的信用评估。</a:t>
            </a:r>
            <a:endParaRPr lang="zh-CN" altLang="en-US"/>
          </a:p>
          <a:p>
            <a:pPr marL="1314450" lvl="3" indent="-171450" algn="l">
              <a:lnSpc>
                <a:spcPct val="150000"/>
              </a:lnSpc>
              <a:buSzTx/>
              <a:buFont typeface="ZapfDingbatsITC" charset="0"/>
              <a:buChar char="❁"/>
            </a:pPr>
            <a:r>
              <a:rPr lang="zh-CN" altLang="en-US"/>
              <a:t>多样化数据源：通过收集用户的消费行为、社交网络互动、第三方数据等多种数据源，全面评估信用风险。</a:t>
            </a:r>
            <a:endParaRPr lang="en-US" altLang="zh-CN"/>
          </a:p>
          <a:p>
            <a:pPr marL="1314450" lvl="3" indent="-171450" algn="l">
              <a:lnSpc>
                <a:spcPct val="150000"/>
              </a:lnSpc>
              <a:buSzTx/>
              <a:buFont typeface="ZapfDingbatsITC" charset="0"/>
              <a:buChar char="❁"/>
            </a:pPr>
            <a:r>
              <a:rPr lang="zh-CN" altLang="en-US"/>
              <a:t>机器学习模型：利用大模型和机器学习算法，从历史数据中提取模式，自动进行信用评分和风险预测。</a:t>
            </a:r>
            <a:endParaRPr lang="en-US" altLang="zh-CN"/>
          </a:p>
          <a:p>
            <a:pPr marL="1314450" lvl="3" indent="-171450" algn="l">
              <a:lnSpc>
                <a:spcPct val="150000"/>
              </a:lnSpc>
              <a:buSzTx/>
              <a:buFont typeface="ZapfDingbatsITC" charset="0"/>
              <a:buChar char="❁"/>
            </a:pPr>
            <a:r>
              <a:rPr lang="zh-CN" altLang="en-US"/>
              <a:t>实时信用评估：系统根据实时交易数据、用户行为变化，动态调整信用评分，提供准确的信贷决策支持。</a:t>
            </a:r>
            <a:endParaRPr lang="en-US" altLang="zh-CN"/>
          </a:p>
          <a:p>
            <a:pPr marL="1314450" lvl="3" indent="-171450" algn="l">
              <a:lnSpc>
                <a:spcPct val="150000"/>
              </a:lnSpc>
              <a:buSzTx/>
              <a:buFont typeface="ZapfDingbatsITC" charset="0"/>
              <a:buChar char="❁"/>
            </a:pPr>
            <a:r>
              <a:rPr lang="zh-CN" altLang="en-US"/>
              <a:t>违约预测与风险预警：通过分析客户的行为模式和市场趋势，预测潜在的违约风险，提前向金融机构发出预警，降低信贷损失。</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9165" y="3697605"/>
            <a:ext cx="4051300" cy="24682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高盛（</a:t>
            </a:r>
            <a:r>
              <a:rPr lang="en-US" altLang="zh-CN"/>
              <a:t>Goldman Sachs</a:t>
            </a:r>
            <a:r>
              <a:rPr lang="zh-CN" altLang="en-US"/>
              <a:t>）是一家全球领先的投资银行和金融服务公司，其</a:t>
            </a:r>
            <a:r>
              <a:rPr lang="en-US" altLang="zh-CN"/>
              <a:t>“</a:t>
            </a:r>
            <a:r>
              <a:rPr lang="zh-CN" altLang="en-US"/>
              <a:t>量化投资策略（</a:t>
            </a:r>
            <a:r>
              <a:rPr lang="en-US" altLang="zh-CN"/>
              <a:t>Quantitative Investment Strategies</a:t>
            </a:r>
            <a:r>
              <a:rPr lang="zh-CN" altLang="en-US"/>
              <a:t>）</a:t>
            </a:r>
            <a:r>
              <a:rPr lang="en-US" altLang="zh-CN"/>
              <a:t>”</a:t>
            </a:r>
            <a:r>
              <a:rPr lang="zh-CN" altLang="en-US"/>
              <a:t>团队利用大数据和深度学习模型来分析市场数据、新闻报道、社交媒体动态等，为客户提供市场预测和投资决策支持。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4952365" y="4297680"/>
            <a:ext cx="2969260" cy="15919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sym typeface="+mn-ea"/>
              </a:rPr>
              <a:t>泛科技行业</a:t>
            </a:r>
            <a:endParaRPr lang="zh-CN" altLang="en-US" sz="1500" b="1" dirty="0">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自然语言处理（</a:t>
            </a:r>
            <a:r>
              <a:rPr lang="en-US" altLang="zh-CN" sz="1200" b="1">
                <a:solidFill>
                  <a:schemeClr val="tx1"/>
                </a:solidFill>
                <a:effectLst>
                  <a:outerShdw blurRad="38100" dist="19050" dir="2700000" algn="tl" rotWithShape="0">
                    <a:schemeClr val="dk1">
                      <a:alpha val="40000"/>
                    </a:schemeClr>
                  </a:outerShdw>
                </a:effectLst>
                <a:sym typeface="+mn-ea"/>
              </a:rPr>
              <a:t>NLP</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sym typeface="+mn-ea"/>
              </a:rPr>
              <a:t>计算机视觉（</a:t>
            </a:r>
            <a:r>
              <a:rPr lang="en-US" altLang="zh-CN" sz="1200" b="1">
                <a:solidFill>
                  <a:schemeClr val="tx1"/>
                </a:solidFill>
                <a:effectLst>
                  <a:outerShdw blurRad="38100" dist="19050" dir="2700000" algn="tl" rotWithShape="0">
                    <a:schemeClr val="dk1">
                      <a:alpha val="40000"/>
                    </a:schemeClr>
                  </a:outerShdw>
                </a:effectLst>
                <a:sym typeface="+mn-ea"/>
              </a:rPr>
              <a:t>CV</a:t>
            </a:r>
            <a:r>
              <a:rPr lang="zh-CN" altLang="en-US" sz="1200" b="1">
                <a:solidFill>
                  <a:schemeClr val="tx1"/>
                </a:solidFill>
                <a:effectLst>
                  <a:outerShdw blurRad="38100" dist="19050" dir="2700000" algn="tl" rotWithShape="0">
                    <a:schemeClr val="dk1">
                      <a:alpha val="40000"/>
                    </a:schemeClr>
                  </a:outerShdw>
                </a:effectLst>
                <a:sym typeface="+mn-ea"/>
              </a:rPr>
              <a:t>）</a:t>
            </a:r>
            <a:endParaRPr lang="zh-CN" altLang="en-US" sz="12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语音识别与合成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推荐系统</a:t>
            </a:r>
            <a:endParaRPr lang="zh-CN" altLang="en-US" sz="12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数据采集与多源融合：</a:t>
            </a:r>
            <a:endParaRPr lang="zh-CN" altLang="en-US"/>
          </a:p>
          <a:p>
            <a:pPr marL="1314450" lvl="3" indent="-171450" algn="l">
              <a:lnSpc>
                <a:spcPct val="150000"/>
              </a:lnSpc>
              <a:buSzTx/>
              <a:buFont typeface="ZapfDingbatsITC" charset="0"/>
              <a:buChar char="❁"/>
            </a:pPr>
            <a:r>
              <a:rPr lang="zh-CN" altLang="en-US" sz="1500">
                <a:solidFill>
                  <a:schemeClr val="tx1"/>
                </a:solidFill>
              </a:rPr>
              <a:t>历史市场数据：包括股票价格、交易量、波动率等，帮助模型识别历史市场走势和价格波动规律。</a:t>
            </a:r>
            <a:endParaRPr lang="zh-CN" altLang="en-US" sz="1800">
              <a:solidFill>
                <a:schemeClr val="tx1"/>
              </a:solidFill>
            </a:endParaRPr>
          </a:p>
          <a:p>
            <a:pPr marL="1314450" lvl="3" indent="-171450" algn="l">
              <a:lnSpc>
                <a:spcPct val="150000"/>
              </a:lnSpc>
              <a:buSzTx/>
              <a:buFont typeface="ZapfDingbatsITC" charset="0"/>
              <a:buChar char="❁"/>
            </a:pPr>
            <a:r>
              <a:rPr lang="zh-CN" altLang="en-US"/>
              <a:t>新闻与社交媒体数据：通过</a:t>
            </a:r>
            <a:r>
              <a:rPr lang="en-US" altLang="zh-CN"/>
              <a:t>NLP</a:t>
            </a:r>
            <a:r>
              <a:rPr lang="zh-CN" altLang="en-US"/>
              <a:t>技术和情感分析，分析金融新闻、社交媒体（如</a:t>
            </a:r>
            <a:r>
              <a:rPr lang="en-US" altLang="zh-CN"/>
              <a:t>Twitter</a:t>
            </a:r>
            <a:r>
              <a:rPr lang="zh-CN" altLang="en-US"/>
              <a:t>、</a:t>
            </a:r>
            <a:r>
              <a:rPr lang="en-US" altLang="zh-CN"/>
              <a:t>Reddit</a:t>
            </a:r>
            <a:r>
              <a:rPr lang="zh-CN" altLang="en-US"/>
              <a:t>）上的讨论，了解市场情绪对价格波动的影响。</a:t>
            </a:r>
            <a:endParaRPr lang="zh-CN" altLang="en-US"/>
          </a:p>
          <a:p>
            <a:pPr marL="1314450" lvl="3" indent="-171450" algn="l">
              <a:lnSpc>
                <a:spcPct val="150000"/>
              </a:lnSpc>
              <a:buSzTx/>
              <a:buFont typeface="ZapfDingbatsITC" charset="0"/>
              <a:buChar char="❁"/>
            </a:pPr>
            <a:r>
              <a:rPr lang="zh-CN" altLang="en-US"/>
              <a:t>经济指标与宏观数据：结合</a:t>
            </a:r>
            <a:r>
              <a:rPr lang="en-US" altLang="zh-CN"/>
              <a:t>GDP</a:t>
            </a:r>
            <a:r>
              <a:rPr lang="zh-CN" altLang="en-US"/>
              <a:t>增长率、失业率、利率等宏观经济数据，为投资决策提供大环境分析。</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深度学习与模型训练</a:t>
            </a:r>
            <a:endParaRPr lang="zh-CN" altLang="en-US"/>
          </a:p>
          <a:p>
            <a:pPr marL="1314450" lvl="3" indent="-171450" algn="l">
              <a:lnSpc>
                <a:spcPct val="150000"/>
              </a:lnSpc>
              <a:buSzTx/>
              <a:buFont typeface="ZapfDingbatsITC" charset="0"/>
              <a:buChar char="❁"/>
            </a:pPr>
            <a:r>
              <a:rPr lang="zh-CN" altLang="en-US"/>
              <a:t>深度神经网络（</a:t>
            </a:r>
            <a:r>
              <a:rPr lang="en-US" altLang="zh-CN"/>
              <a:t>DNN</a:t>
            </a:r>
            <a:r>
              <a:rPr lang="zh-CN" altLang="en-US"/>
              <a:t>）：高盛的量化团队使用深度神经网络模型（如</a:t>
            </a:r>
            <a:r>
              <a:rPr lang="en-US" altLang="zh-CN"/>
              <a:t>LSTM</a:t>
            </a:r>
            <a:r>
              <a:rPr lang="zh-CN" altLang="en-US"/>
              <a:t>、</a:t>
            </a:r>
            <a:r>
              <a:rPr lang="en-US" altLang="zh-CN"/>
              <a:t>Transformer</a:t>
            </a:r>
            <a:r>
              <a:rPr lang="zh-CN" altLang="en-US"/>
              <a:t>等）来处理和分析时间序列数据（如股市历史价格、交易量等）和非结构化数据（如新闻文本、社交媒体帖子等）。</a:t>
            </a:r>
            <a:endParaRPr lang="zh-CN" altLang="en-US"/>
          </a:p>
          <a:p>
            <a:pPr marL="1314450" lvl="3" indent="-171450" algn="l">
              <a:lnSpc>
                <a:spcPct val="150000"/>
              </a:lnSpc>
              <a:buSzTx/>
              <a:buFont typeface="ZapfDingbatsITC" charset="0"/>
              <a:buChar char="❁"/>
            </a:pPr>
            <a:r>
              <a:rPr lang="zh-CN" altLang="en-US"/>
              <a:t>情感分析：通过情感分析算法（如基于</a:t>
            </a:r>
            <a:r>
              <a:rPr lang="en-US" altLang="zh-CN"/>
              <a:t>BERT</a:t>
            </a:r>
            <a:r>
              <a:rPr lang="zh-CN" altLang="en-US"/>
              <a:t>的情感分析模型），从新闻报道和社交媒体中的文本数据中提取情绪信息，识别出积极或消极情绪的趋势，这些情绪变化可能对市场走势产生影响。</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5205095" y="2409190"/>
            <a:ext cx="2548255" cy="13627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市场趋势预测与价格波动建模：</a:t>
            </a:r>
            <a:endParaRPr lang="zh-CN" altLang="en-US"/>
          </a:p>
          <a:p>
            <a:pPr marL="1314450" lvl="3" indent="-171450" algn="l">
              <a:lnSpc>
                <a:spcPct val="150000"/>
              </a:lnSpc>
              <a:buSzTx/>
              <a:buFont typeface="ZapfDingbatsITC" charset="0"/>
              <a:buChar char="❁"/>
            </a:pPr>
            <a:r>
              <a:rPr lang="zh-CN" altLang="en-US"/>
              <a:t>趋势识别：利用深度学习模型自动从历史数据中识别出市场的潜在趋势（如上涨或下跌的市场周期）。模型能够根据不同的市场条件调整其预测策略。</a:t>
            </a:r>
            <a:endParaRPr lang="zh-CN" altLang="en-US"/>
          </a:p>
          <a:p>
            <a:pPr marL="1314450" lvl="3" indent="-171450" algn="l">
              <a:lnSpc>
                <a:spcPct val="150000"/>
              </a:lnSpc>
              <a:buSzTx/>
              <a:buFont typeface="ZapfDingbatsITC" charset="0"/>
              <a:buChar char="❁"/>
            </a:pPr>
            <a:r>
              <a:rPr lang="zh-CN" altLang="en-US"/>
              <a:t>波动性预测：通过分析历史波动性和市场情绪变化，模型能够预测未来的价格波动，提供短期和长期的市场走势预判。</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金融市场预测与投资决策例子</a:t>
            </a:r>
            <a:r>
              <a:rPr lang="en-US" altLang="zh-CN"/>
              <a:t>-</a:t>
            </a:r>
            <a:r>
              <a:rPr lang="zh-CN" altLang="en-US"/>
              <a:t>高盛的</a:t>
            </a:r>
            <a:r>
              <a:rPr lang="en-US" altLang="zh-CN"/>
              <a:t>“Quantitative Investment Strategies”</a:t>
            </a:r>
            <a:endParaRPr lang="en-US" altLang="zh-CN"/>
          </a:p>
          <a:p>
            <a:pPr lvl="2" algn="l">
              <a:lnSpc>
                <a:spcPct val="150000"/>
              </a:lnSpc>
              <a:buSzTx/>
            </a:pPr>
            <a:r>
              <a:rPr lang="zh-CN" altLang="en-US"/>
              <a:t>实现原理与过程</a:t>
            </a:r>
            <a:endParaRPr lang="zh-CN" altLang="en-US"/>
          </a:p>
          <a:p>
            <a:pPr lvl="2" algn="l">
              <a:lnSpc>
                <a:spcPct val="150000"/>
              </a:lnSpc>
              <a:buSzTx/>
            </a:pPr>
            <a:r>
              <a:rPr lang="zh-CN" altLang="en-US"/>
              <a:t>投资决策与风险管理：</a:t>
            </a:r>
            <a:endParaRPr lang="zh-CN" altLang="en-US"/>
          </a:p>
          <a:p>
            <a:pPr marL="1314450" lvl="3" indent="-171450" algn="l">
              <a:lnSpc>
                <a:spcPct val="150000"/>
              </a:lnSpc>
              <a:buSzTx/>
              <a:buFont typeface="ZapfDingbatsITC" charset="0"/>
              <a:buChar char="❁"/>
            </a:pPr>
            <a:r>
              <a:rPr lang="zh-CN" altLang="en-US"/>
              <a:t>资产配置优化：基于大模型的预测结果，高盛的投资决策团队能够为客户提供量化的资产配置建议，帮助其优化投资组合，减少潜在的投资风险。</a:t>
            </a:r>
            <a:endParaRPr lang="zh-CN" altLang="en-US"/>
          </a:p>
          <a:p>
            <a:pPr marL="1314450" lvl="3" indent="-171450" algn="l">
              <a:lnSpc>
                <a:spcPct val="150000"/>
              </a:lnSpc>
              <a:buSzTx/>
              <a:buFont typeface="ZapfDingbatsITC" charset="0"/>
              <a:buChar char="❁"/>
            </a:pPr>
            <a:r>
              <a:rPr lang="zh-CN" altLang="en-US"/>
              <a:t>自动化交易：高盛还利用大模型实现算法交易，根据市场预测信号自动执行交易，捕捉价格波动中的盈利机会。</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gradFill>
                  <a:gsLst>
                    <a:gs pos="21000">
                      <a:srgbClr val="53575C"/>
                    </a:gs>
                    <a:gs pos="88000">
                      <a:srgbClr val="C5C7CA"/>
                    </a:gs>
                  </a:gsLst>
                  <a:lin ang="5400000"/>
                </a:gradFill>
                <a:effectLst/>
              </a:rPr>
              <a:t>大模型应用概览</a:t>
            </a:r>
            <a:endParaRPr lang="zh-CN" altLang="en-US" sz="1800" b="1">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医疗</a:t>
            </a:r>
            <a:endParaRPr lang="zh-CN" altLang="en-US" sz="15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疾病诊断与影像分析</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个性化治疗与精准医疗</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临床决策支持与智能辅助</a:t>
            </a:r>
            <a:endParaRPr lang="zh-CN" altLang="en-US" sz="12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大模型平台简介</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主要大模型平台</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平台服务形式</a:t>
            </a:r>
            <a:endParaRPr lang="zh-CN" altLang="en-US" sz="15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rPr>
              <a:t>扩展功能</a:t>
            </a:r>
            <a:endParaRPr lang="zh-CN" altLang="en-US" sz="15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具体案例分析</a:t>
            </a:r>
            <a:endParaRPr lang="zh-CN" altLang="en-US" sz="1800" b="1">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
        <p:nvSpPr>
          <p:cNvPr id="4" name="文本框 3"/>
          <p:cNvSpPr txBox="1"/>
          <p:nvPr/>
        </p:nvSpPr>
        <p:spPr>
          <a:xfrm>
            <a:off x="6822440" y="821690"/>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sym typeface="+mn-ea"/>
              </a:rPr>
              <a:t>政府服务</a:t>
            </a:r>
            <a:endParaRPr lang="zh-CN" altLang="en-US" sz="15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智能公共服务</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数据分析与决策支持</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公共安全与治安管理</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政策透明化与公众参与</a:t>
            </a:r>
            <a:endParaRPr lang="zh-CN" altLang="en-US">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大模型应用的挑战与未来</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数据隐私与安全性</a:t>
            </a:r>
            <a:endParaRPr lang="zh-CN" altLang="en-US" sz="1500" b="1" dirty="0">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solidFill>
                  <a:schemeClr val="tx1"/>
                </a:solidFill>
                <a:effectLst>
                  <a:outerShdw blurRad="38100" dist="19050" dir="2700000" algn="tl" rotWithShape="0">
                    <a:schemeClr val="dk1">
                      <a:alpha val="40000"/>
                    </a:schemeClr>
                  </a:outerShdw>
                </a:effectLst>
              </a:rPr>
              <a:t>算力需求与资源消耗</a:t>
            </a:r>
            <a:endParaRPr lang="zh-CN" altLang="en-US" sz="1500" b="1"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solidFill>
                  <a:schemeClr val="tx1"/>
                </a:solidFill>
                <a:effectLst>
                  <a:outerShdw blurRad="38100" dist="19050" dir="2700000" algn="tl" rotWithShape="0">
                    <a:schemeClr val="dk1">
                      <a:alpha val="40000"/>
                    </a:schemeClr>
                  </a:outerShdw>
                </a:effectLst>
              </a:rPr>
              <a:t>大模型应用概览</a:t>
            </a:r>
            <a:endParaRPr lang="zh-CN" altLang="en-US" sz="1800"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sym typeface="+mn-ea"/>
              </a:rPr>
              <a:t>泛科技行业</a:t>
            </a:r>
            <a:endParaRPr lang="zh-CN" altLang="en-US" sz="1500" dirty="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自然语言处理（</a:t>
            </a:r>
            <a:r>
              <a:rPr lang="en-US" altLang="zh-CN" sz="1200">
                <a:gradFill>
                  <a:gsLst>
                    <a:gs pos="21000">
                      <a:srgbClr val="53575C"/>
                    </a:gs>
                    <a:gs pos="88000">
                      <a:srgbClr val="C5C7CA"/>
                    </a:gs>
                  </a:gsLst>
                  <a:lin ang="5400000"/>
                </a:gradFill>
                <a:effectLst/>
                <a:sym typeface="+mn-ea"/>
              </a:rPr>
              <a:t>NLP</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sym typeface="+mn-ea"/>
              </a:rPr>
              <a:t>计算机视觉（</a:t>
            </a:r>
            <a:r>
              <a:rPr lang="en-US" altLang="zh-CN" sz="1200">
                <a:gradFill>
                  <a:gsLst>
                    <a:gs pos="21000">
                      <a:srgbClr val="53575C"/>
                    </a:gs>
                    <a:gs pos="88000">
                      <a:srgbClr val="C5C7CA"/>
                    </a:gs>
                  </a:gsLst>
                  <a:lin ang="5400000"/>
                </a:gradFill>
                <a:effectLst/>
                <a:sym typeface="+mn-ea"/>
              </a:rPr>
              <a:t>CV</a:t>
            </a:r>
            <a:r>
              <a:rPr lang="zh-CN" altLang="en-US" sz="1200">
                <a:gradFill>
                  <a:gsLst>
                    <a:gs pos="21000">
                      <a:srgbClr val="53575C"/>
                    </a:gs>
                    <a:gs pos="88000">
                      <a:srgbClr val="C5C7CA"/>
                    </a:gs>
                  </a:gsLst>
                  <a:lin ang="5400000"/>
                </a:gradFill>
                <a:effectLst/>
                <a:sym typeface="+mn-ea"/>
              </a:rPr>
              <a:t>）</a:t>
            </a:r>
            <a:endParaRPr lang="zh-CN" altLang="en-US" sz="1200">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语音识别与合成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推荐系统</a:t>
            </a:r>
            <a:endParaRPr lang="zh-CN" altLang="en-US" sz="12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solidFill>
                  <a:schemeClr val="tx1"/>
                </a:solidFill>
                <a:effectLst>
                  <a:outerShdw blurRad="38100" dist="19050" dir="2700000" algn="tl" rotWithShape="0">
                    <a:schemeClr val="dk1">
                      <a:alpha val="40000"/>
                    </a:schemeClr>
                  </a:outerShdw>
                </a:effectLst>
                <a:sym typeface="+mn-ea"/>
              </a:rPr>
              <a:t>政府服务</a:t>
            </a:r>
            <a:endParaRPr lang="zh-CN" altLang="en-US" sz="1500" b="1">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智能公共服务</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数据分析与决策支持</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公共安全与治安管理</a:t>
            </a:r>
            <a:endParaRPr lang="zh-CN" altLang="en-US" sz="1200" b="1">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solidFill>
                  <a:schemeClr val="tx1"/>
                </a:solidFill>
                <a:effectLst>
                  <a:outerShdw blurRad="38100" dist="19050" dir="2700000" algn="tl" rotWithShape="0">
                    <a:schemeClr val="dk1">
                      <a:alpha val="40000"/>
                    </a:schemeClr>
                  </a:outerShdw>
                </a:effectLst>
              </a:rPr>
              <a:t>政策透明化与公众参与</a:t>
            </a:r>
            <a:endParaRPr lang="zh-CN" altLang="en-US" b="1">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金融行业</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风险管理与信贷评估</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金融市场预测与投资决策</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智能客户服务与财务咨询</a:t>
            </a:r>
            <a:endParaRPr lang="zh-CN" altLang="en-US" sz="1200" dirty="0">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gradFill>
                  <a:gsLst>
                    <a:gs pos="21000">
                      <a:srgbClr val="53575C"/>
                    </a:gs>
                    <a:gs pos="88000">
                      <a:srgbClr val="C5C7CA"/>
                    </a:gs>
                  </a:gsLst>
                  <a:lin ang="5400000"/>
                </a:gradFill>
                <a:effectLst/>
              </a:rPr>
              <a:t>大模型应用概览</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医疗</a:t>
            </a:r>
            <a:endParaRPr lang="zh-CN" altLang="en-US" sz="15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疾病诊断与影像分析</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个性化治疗与精准医疗</a:t>
            </a:r>
            <a:endParaRPr lang="zh-CN" altLang="en-US" sz="1200">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gradFill>
                  <a:gsLst>
                    <a:gs pos="21000">
                      <a:srgbClr val="53575C"/>
                    </a:gs>
                    <a:gs pos="88000">
                      <a:srgbClr val="C5C7CA"/>
                    </a:gs>
                  </a:gsLst>
                  <a:lin ang="5400000"/>
                </a:gradFill>
                <a:effectLst/>
              </a:rPr>
              <a:t>临床决策支持与智能辅助</a:t>
            </a:r>
            <a:endParaRPr lang="zh-CN" altLang="en-US" sz="12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大模型平台简介</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主要大模型平台</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平台服务形式</a:t>
            </a:r>
            <a:endParaRPr lang="zh-CN" altLang="en-US" sz="15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gradFill>
                  <a:gsLst>
                    <a:gs pos="21000">
                      <a:srgbClr val="53575C"/>
                    </a:gs>
                    <a:gs pos="88000">
                      <a:srgbClr val="C5C7CA"/>
                    </a:gs>
                  </a:gsLst>
                  <a:lin ang="5400000"/>
                </a:gradFill>
                <a:effectLst/>
              </a:rPr>
              <a:t>扩展功能</a:t>
            </a:r>
            <a:endParaRPr lang="zh-CN" altLang="en-US" sz="15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具体案例分析</a:t>
            </a:r>
            <a:endParaRPr lang="zh-CN" altLang="en-US" sz="1800">
              <a:gradFill>
                <a:gsLst>
                  <a:gs pos="21000">
                    <a:srgbClr val="53575C"/>
                  </a:gs>
                  <a:gs pos="88000">
                    <a:srgbClr val="C5C7CA"/>
                  </a:gs>
                </a:gsLst>
                <a:lin ang="5400000"/>
              </a:gradFill>
              <a:effectLst/>
            </a:endParaRPr>
          </a:p>
          <a:p>
            <a:pPr>
              <a:lnSpc>
                <a:spcPct val="150000"/>
              </a:lnSpc>
            </a:pPr>
            <a:r>
              <a:rPr lang="zh-CN" altLang="en-US" sz="1800">
                <a:gradFill>
                  <a:gsLst>
                    <a:gs pos="21000">
                      <a:srgbClr val="53575C"/>
                    </a:gs>
                    <a:gs pos="88000">
                      <a:srgbClr val="C5C7CA"/>
                    </a:gs>
                  </a:gsLst>
                  <a:lin ang="5400000"/>
                </a:gradFill>
                <a:effectLst/>
              </a:rPr>
              <a:t>大模型应用的挑战与未来</a:t>
            </a:r>
            <a:endParaRPr lang="zh-CN" altLang="en-US" sz="180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数据隐私与安全性</a:t>
            </a:r>
            <a:endParaRPr lang="zh-CN" altLang="en-US" sz="1500" dirty="0">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gradFill>
                  <a:gsLst>
                    <a:gs pos="21000">
                      <a:srgbClr val="53575C"/>
                    </a:gs>
                    <a:gs pos="88000">
                      <a:srgbClr val="C5C7CA"/>
                    </a:gs>
                  </a:gsLst>
                  <a:lin ang="5400000"/>
                </a:gradFill>
                <a:effectLst/>
              </a:rPr>
              <a:t>算力需求与资源消耗</a:t>
            </a:r>
            <a:endParaRPr lang="zh-CN" altLang="en-US" sz="1500" dirty="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北京市</a:t>
            </a:r>
            <a:r>
              <a:rPr lang="en-US" altLang="zh-CN"/>
              <a:t>12345</a:t>
            </a:r>
            <a:r>
              <a:rPr lang="zh-CN" altLang="en-US"/>
              <a:t>市民服务热线的智能客服系统</a:t>
            </a:r>
            <a:endParaRPr lang="zh-CN" altLang="en-US"/>
          </a:p>
          <a:p>
            <a:pPr lvl="2" algn="l">
              <a:lnSpc>
                <a:spcPct val="150000"/>
              </a:lnSpc>
              <a:buSzTx/>
            </a:pPr>
            <a:r>
              <a:rPr lang="zh-CN" altLang="en-US"/>
              <a:t>为了提高服务效率和质量，北京市</a:t>
            </a:r>
            <a:r>
              <a:rPr lang="en-US" altLang="zh-CN"/>
              <a:t>12345</a:t>
            </a:r>
            <a:r>
              <a:rPr lang="zh-CN" altLang="en-US"/>
              <a:t>市民服务热线引入了基于大模型的智能客服系统。这个系统利用自然语言处理（</a:t>
            </a:r>
            <a:r>
              <a:rPr lang="en-US" altLang="zh-CN"/>
              <a:t>NLP</a:t>
            </a:r>
            <a:r>
              <a:rPr lang="zh-CN" altLang="en-US"/>
              <a:t>）技术，可以理解市民的咨询意图，并自动提供准确的答案。</a:t>
            </a:r>
            <a:endParaRPr lang="zh-CN" altLang="en-US"/>
          </a:p>
          <a:p>
            <a:pPr marL="1314450" lvl="3" indent="-171450" algn="l">
              <a:lnSpc>
                <a:spcPct val="150000"/>
              </a:lnSpc>
              <a:buSzTx/>
              <a:buFont typeface="ZapfDingbatsITC" charset="0"/>
              <a:buChar char="❁"/>
            </a:pPr>
            <a:r>
              <a:rPr lang="zh-CN" altLang="en-US">
                <a:solidFill>
                  <a:schemeClr val="tx1"/>
                </a:solidFill>
              </a:rPr>
              <a:t>数据训练：通过收集和整理大量的市民咨询记录，训练出一个能够理解多种咨询场景的大模型。</a:t>
            </a:r>
            <a:endParaRPr lang="zh-CN" altLang="en-US">
              <a:solidFill>
                <a:schemeClr val="tx1"/>
              </a:solidFill>
            </a:endParaRPr>
          </a:p>
          <a:p>
            <a:pPr marL="1314450" lvl="3" indent="-171450" algn="l">
              <a:lnSpc>
                <a:spcPct val="150000"/>
              </a:lnSpc>
              <a:buSzTx/>
              <a:buFont typeface="ZapfDingbatsITC" charset="0"/>
              <a:buChar char="❁"/>
            </a:pPr>
            <a:r>
              <a:rPr lang="zh-CN" altLang="en-US"/>
              <a:t>系统集成：将这个大模型集成到</a:t>
            </a:r>
            <a:r>
              <a:rPr lang="en-US" altLang="zh-CN"/>
              <a:t>12345</a:t>
            </a:r>
            <a:r>
              <a:rPr lang="zh-CN" altLang="en-US"/>
              <a:t>市民服务热线的在线平台和移动应用中，使其能够作为一个聊天机器人与市民进行交互。</a:t>
            </a:r>
            <a:endParaRPr lang="zh-CN" altLang="en-US"/>
          </a:p>
          <a:p>
            <a:pPr marL="1314450" lvl="3" indent="-171450" algn="l">
              <a:lnSpc>
                <a:spcPct val="150000"/>
              </a:lnSpc>
              <a:buSzTx/>
              <a:buFont typeface="ZapfDingbatsITC" charset="0"/>
              <a:buChar char="❁"/>
            </a:pPr>
            <a:r>
              <a:rPr lang="zh-CN" altLang="en-US"/>
              <a:t>功能实现：市民可以通过文字输入他们的问题，智能客服系统会实时解析问题，并从知识库中检索相关信息，提供即时的回答。</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65.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9659</Words>
  <Application>WPS 演示</Application>
  <PresentationFormat>全屏显示(4:3)</PresentationFormat>
  <Paragraphs>598</Paragraphs>
  <Slides>55</Slides>
  <Notes>22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55</vt:i4>
      </vt:variant>
    </vt:vector>
  </HeadingPairs>
  <TitlesOfParts>
    <vt:vector size="70"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shinning_stype_bit</vt:lpstr>
      <vt:lpstr>1_shinning_stype_bit</vt:lpstr>
      <vt:lpstr>大模型应用</vt:lpstr>
      <vt:lpstr>目录</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目录</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目录</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目录</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132</cp:revision>
  <dcterms:created xsi:type="dcterms:W3CDTF">2020-04-12T02:03:00Z</dcterms:created>
  <dcterms:modified xsi:type="dcterms:W3CDTF">2024-11-30T14:14:32Z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